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2" r:id="rId17"/>
    <p:sldId id="271" r:id="rId18"/>
    <p:sldId id="273" r:id="rId19"/>
    <p:sldId id="274" r:id="rId20"/>
    <p:sldId id="275" r:id="rId21"/>
    <p:sldId id="277" r:id="rId22"/>
    <p:sldId id="278" r:id="rId23"/>
    <p:sldId id="280" r:id="rId24"/>
    <p:sldId id="279" r:id="rId25"/>
    <p:sldId id="281" r:id="rId26"/>
    <p:sldId id="282" r:id="rId27"/>
    <p:sldId id="283" r:id="rId28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58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CBAD"/>
    <a:srgbClr val="FFCCCC"/>
    <a:srgbClr val="C5E0B4"/>
    <a:srgbClr val="B4CED5"/>
    <a:srgbClr val="B5CED3"/>
    <a:srgbClr val="FFFFFF"/>
    <a:srgbClr val="FFCD8B"/>
    <a:srgbClr val="DDDDDD"/>
    <a:srgbClr val="D7EACC"/>
    <a:srgbClr val="65E0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86766" autoAdjust="0"/>
  </p:normalViewPr>
  <p:slideViewPr>
    <p:cSldViewPr snapToGrid="0">
      <p:cViewPr varScale="1">
        <p:scale>
          <a:sx n="100" d="100"/>
          <a:sy n="100" d="100"/>
        </p:scale>
        <p:origin x="-1812" y="-102"/>
      </p:cViewPr>
      <p:guideLst>
        <p:guide orient="horz" pos="4258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656797334662012E-3"/>
          <c:y val="1.2240832589883845E-2"/>
          <c:w val="0.98287334010679051"/>
          <c:h val="0.66754088052916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детей-инвалидов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1 922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07-4AB6-89EE-A35588627E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4 310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07-4AB6-89EE-A35588627E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1 778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07-4AB6-89EE-A35588627E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Возраст от 0 до 3 лет</c:v>
                </c:pt>
                <c:pt idx="1">
                  <c:v>Возраст от 4 до 7 лет</c:v>
                </c:pt>
                <c:pt idx="2">
                  <c:v>Возраст от 8 до 14 лет</c:v>
                </c:pt>
                <c:pt idx="3">
                  <c:v>Возраст от 15 до 17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8.5</c:v>
                </c:pt>
                <c:pt idx="1">
                  <c:v>21.9</c:v>
                </c:pt>
                <c:pt idx="2">
                  <c:v>49.3</c:v>
                </c:pt>
                <c:pt idx="3">
                  <c:v>20.3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07-4AB6-89EE-A35588627E0F}"/>
            </c:ext>
          </c:extLst>
        </c:ser>
        <c:dLbls/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8013673674500885E-2"/>
          <c:y val="7.7680368317021908E-2"/>
          <c:w val="0.69823729153709979"/>
          <c:h val="0.65801136371172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от 0 до 3 лет</c:v>
                </c:pt>
                <c:pt idx="1">
                  <c:v>от 4 до 7 лет</c:v>
                </c:pt>
                <c:pt idx="2">
                  <c:v>от 8 до 18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0.38000000000000023</c:v>
                </c:pt>
                <c:pt idx="1">
                  <c:v>0.46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EB-4A64-B920-D29493777DD5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.67293868632487785"/>
          <c:y val="9.3127860519397171E-2"/>
          <c:w val="0.32706131367512331"/>
          <c:h val="0.6189288609472716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0883296158475097E-2"/>
          <c:y val="0.19328372204455574"/>
          <c:w val="0.95823340768305032"/>
          <c:h val="0.557931113033421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0883296158475138E-2"/>
                  <c:y val="-1.870487632689253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DD2-447B-B478-C941A6FBDE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481468952283E-2"/>
                  <c:y val="-1.24699175512616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D2-447B-B478-C941A6FBDE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8481468952283E-2"/>
                  <c:y val="-1.870487632689253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DD2-447B-B478-C941A6FBDE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98481468952283E-2"/>
                  <c:y val="-1.24699175512616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D2-447B-B478-C941A6FBDE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</c:v>
                </c:pt>
                <c:pt idx="1">
                  <c:v>0.19</c:v>
                </c:pt>
                <c:pt idx="2">
                  <c:v>0.28000000000000008</c:v>
                </c:pt>
                <c:pt idx="3">
                  <c:v>0.47000000000000008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D2-447B-B478-C941A6FBDE7D}"/>
            </c:ext>
          </c:extLst>
        </c:ser>
        <c:dLbls/>
        <c:shape val="box"/>
        <c:axId val="186651008"/>
        <c:axId val="186652544"/>
        <c:axId val="0"/>
      </c:bar3DChart>
      <c:catAx>
        <c:axId val="186651008"/>
        <c:scaling>
          <c:orientation val="minMax"/>
        </c:scaling>
        <c:axPos val="b"/>
        <c:numFmt formatCode="General" sourceLinked="1"/>
        <c:tickLblPos val="nextTo"/>
        <c:crossAx val="186652544"/>
        <c:crosses val="autoZero"/>
        <c:auto val="1"/>
        <c:lblAlgn val="ctr"/>
        <c:lblOffset val="100"/>
      </c:catAx>
      <c:valAx>
        <c:axId val="186652544"/>
        <c:scaling>
          <c:orientation val="minMax"/>
        </c:scaling>
        <c:delete val="1"/>
        <c:axPos val="l"/>
        <c:numFmt formatCode="0%" sourceLinked="1"/>
        <c:tickLblPos val="none"/>
        <c:crossAx val="186651008"/>
        <c:crosses val="autoZero"/>
        <c:crossBetween val="between"/>
      </c:valAx>
    </c:plotArea>
    <c:plotVisOnly val="1"/>
    <c:dispBlanksAs val="gap"/>
  </c:chart>
  <c:spPr>
    <a:solidFill>
      <a:schemeClr val="accent2">
        <a:lumMod val="20000"/>
        <a:lumOff val="80000"/>
      </a:schemeClr>
    </a:solidFill>
    <a:ln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432728708867613E-4"/>
          <c:y val="0.13355710172299273"/>
          <c:w val="0.69823729153709979"/>
          <c:h val="0.65801136371172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8.5009049781039989E-3"/>
                  <c:y val="2.5730491167525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D8-4FA3-AD74-5F0270D77D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Адаптивные школы и школы-интернаты</c:v>
                </c:pt>
                <c:pt idx="1">
                  <c:v>Муниципальные общеобразовательные школы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22</c:v>
                </c:pt>
                <c:pt idx="1">
                  <c:v>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D8-4FA3-AD74-5F0270D77DF5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.57241987532577565"/>
          <c:y val="0.13475176364328437"/>
          <c:w val="0.42758012467422513"/>
          <c:h val="0.5281499882622725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444785997080843E-4"/>
          <c:y val="0.16038699306610313"/>
          <c:w val="0.60658138628077063"/>
          <c:h val="0.836933310324540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Инклюзивная форма</c:v>
                </c:pt>
                <c:pt idx="1">
                  <c:v>Групповая форма</c:v>
                </c:pt>
                <c:pt idx="2">
                  <c:v>Индивидуальная форма</c:v>
                </c:pt>
                <c:pt idx="3">
                  <c:v>Дистанционная форма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15</c:v>
                </c:pt>
                <c:pt idx="1">
                  <c:v>74</c:v>
                </c:pt>
                <c:pt idx="2">
                  <c:v>18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E1-4F30-9A71-3DC7E2655AB4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57713475903122058"/>
          <c:y val="0.17912560018053053"/>
          <c:w val="0.4088959983961023"/>
          <c:h val="0.6689392846177798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437191983895749E-4"/>
          <c:y val="7.8814253519510491E-2"/>
          <c:w val="0.65542265940257172"/>
          <c:h val="0.9021915019618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естественно-научное</c:v>
                </c:pt>
                <c:pt idx="1">
                  <c:v>физкультурно-спортивное</c:v>
                </c:pt>
                <c:pt idx="2">
                  <c:v>художественное</c:v>
                </c:pt>
                <c:pt idx="3">
                  <c:v>техническое</c:v>
                </c:pt>
                <c:pt idx="4">
                  <c:v>туристко-краеведческое</c:v>
                </c:pt>
                <c:pt idx="5">
                  <c:v>социально-педагогическое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19</c:v>
                </c:pt>
                <c:pt idx="1">
                  <c:v>17</c:v>
                </c:pt>
                <c:pt idx="2">
                  <c:v>14</c:v>
                </c:pt>
                <c:pt idx="3">
                  <c:v>10</c:v>
                </c:pt>
                <c:pt idx="4" formatCode="General">
                  <c:v>3</c:v>
                </c:pt>
                <c:pt idx="5" formatCode="General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D-4AE2-AC13-A03BEAD854D4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63370027767853254"/>
          <c:y val="0.13562013908901438"/>
          <c:w val="0.35233055092615428"/>
          <c:h val="0.7287592936186164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134724665195656"/>
          <c:w val="0.62402711893429241"/>
          <c:h val="0.856766512126609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Программы высшего образования</c:v>
                </c:pt>
                <c:pt idx="1">
                  <c:v>Программы среднего профессионального образования</c:v>
                </c:pt>
                <c:pt idx="2">
                  <c:v>Программы профессионального обучения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229</c:v>
                </c:pt>
                <c:pt idx="1">
                  <c:v>351</c:v>
                </c:pt>
                <c:pt idx="2">
                  <c:v>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02-4D99-8FA9-B06B8A78E6F3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5050994619556346"/>
          <c:y val="0.17912560018053053"/>
          <c:w val="0.48093129031653903"/>
          <c:h val="0.6689392846177801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656797334662012E-3"/>
          <c:y val="1.2240832589883845E-2"/>
          <c:w val="0.98287334010679051"/>
          <c:h val="0.66754088052916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детей-инвалидов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Сенсорные нарушения</c:v>
                </c:pt>
                <c:pt idx="1">
                  <c:v>НОДА</c:v>
                </c:pt>
                <c:pt idx="2">
                  <c:v>Нарушения речи</c:v>
                </c:pt>
                <c:pt idx="3">
                  <c:v>ЗПР</c:v>
                </c:pt>
                <c:pt idx="4">
                  <c:v>Умственная отсталость</c:v>
                </c:pt>
                <c:pt idx="5">
                  <c:v>РАС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6.3</c:v>
                </c:pt>
                <c:pt idx="1">
                  <c:v>4.9000000000000004</c:v>
                </c:pt>
                <c:pt idx="2">
                  <c:v>22.1</c:v>
                </c:pt>
                <c:pt idx="3">
                  <c:v>14.9</c:v>
                </c:pt>
                <c:pt idx="4">
                  <c:v>50.3</c:v>
                </c:pt>
                <c:pt idx="5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92-4AD8-A62C-940082491993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"/>
          <c:y val="0.65073773549350722"/>
          <c:w val="1"/>
          <c:h val="0.3317504632711908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437191983895641E-4"/>
          <c:y val="0.14407244515678472"/>
          <c:w val="0.60658138628077063"/>
          <c:h val="0.83693331032454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2"/>
                <c:pt idx="0">
                  <c:v>Дети-инвалиды</c:v>
                </c:pt>
                <c:pt idx="1">
                  <c:v>Дети группы риска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3.2000000000000042E-2</c:v>
                </c:pt>
                <c:pt idx="1">
                  <c:v>0.27400000000000002</c:v>
                </c:pt>
                <c:pt idx="2">
                  <c:v>0.69399999999999995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74-4743-9799-D01273041DB1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63370027767853121"/>
          <c:y val="0.13562013908901438"/>
          <c:w val="0.35233055092615428"/>
          <c:h val="0.72875929361861547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437191983895695E-4"/>
          <c:y val="7.8814253519510491E-2"/>
          <c:w val="0.65542265940257138"/>
          <c:h val="0.9021915019618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КЦ СОН</c:v>
                </c:pt>
                <c:pt idx="1">
                  <c:v>БУЗ ГКПЦ</c:v>
                </c:pt>
                <c:pt idx="2">
                  <c:v>ДОУ/СОШ</c:v>
                </c:pt>
                <c:pt idx="3">
                  <c:v>ЦПМСС</c:v>
                </c:pt>
                <c:pt idx="4">
                  <c:v>СО НКО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45</c:v>
                </c:pt>
                <c:pt idx="1">
                  <c:v>1</c:v>
                </c:pt>
                <c:pt idx="2">
                  <c:v>125</c:v>
                </c:pt>
                <c:pt idx="3">
                  <c:v>8</c:v>
                </c:pt>
                <c:pt idx="4" formatCode="General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DB-4326-84C7-AD2024038C97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63370027767853188"/>
          <c:y val="0.13562013908901438"/>
          <c:w val="0.35233055092615428"/>
          <c:h val="0.7287592936186160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43272870886757E-4"/>
          <c:y val="0.13355710172299254"/>
          <c:w val="0.69823729153709979"/>
          <c:h val="0.65801136371172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Адаптивные ДОУ</c:v>
                </c:pt>
                <c:pt idx="1">
                  <c:v>Группы полного дня</c:v>
                </c:pt>
                <c:pt idx="2">
                  <c:v>Группы кратковременного пребывания</c:v>
                </c:pt>
                <c:pt idx="3">
                  <c:v>Лекотеки</c:v>
                </c:pt>
                <c:pt idx="4">
                  <c:v>Группы выходного дня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44</c:v>
                </c:pt>
                <c:pt idx="1">
                  <c:v>121</c:v>
                </c:pt>
                <c:pt idx="2">
                  <c:v>23</c:v>
                </c:pt>
                <c:pt idx="3">
                  <c:v>22</c:v>
                </c:pt>
                <c:pt idx="4" formatCode="General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78-4A82-A6F2-E096637A52F7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.57241987532577565"/>
          <c:y val="0"/>
          <c:w val="0.4275801246742249"/>
          <c:h val="0.8144974860042520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Количество</a:t>
            </a:r>
            <a:r>
              <a:rPr lang="ru-RU" sz="1600" baseline="0" dirty="0" smtClean="0"/>
              <a:t> дошкольников в инклюзии</a:t>
            </a:r>
            <a:endParaRPr lang="ru-RU" sz="1600" dirty="0"/>
          </a:p>
        </c:rich>
      </c:tx>
      <c:layout>
        <c:manualLayout>
          <c:xMode val="edge"/>
          <c:yMode val="edge"/>
          <c:x val="0.23876887512880154"/>
          <c:y val="0.16834388694203281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0883296158475121E-2"/>
                  <c:y val="-1.870487632689252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BA-465B-8F48-3E81DC418D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4814689522823E-2"/>
                  <c:y val="-1.246991755126165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BA-465B-8F48-3E81DC418D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84814689522823E-2"/>
                  <c:y val="-1.870487632689252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BA-465B-8F48-3E81DC418D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984814689522823E-2"/>
                  <c:y val="-1.246991755126165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BA-465B-8F48-3E81DC418D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522</c:v>
                </c:pt>
                <c:pt idx="1">
                  <c:v>786</c:v>
                </c:pt>
                <c:pt idx="2">
                  <c:v>1023</c:v>
                </c:pt>
                <c:pt idx="3">
                  <c:v>1098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BA-465B-8F48-3E81DC418D10}"/>
            </c:ext>
          </c:extLst>
        </c:ser>
        <c:dLbls/>
        <c:shape val="box"/>
        <c:axId val="178200576"/>
        <c:axId val="178202112"/>
        <c:axId val="0"/>
      </c:bar3DChart>
      <c:catAx>
        <c:axId val="178200576"/>
        <c:scaling>
          <c:orientation val="minMax"/>
        </c:scaling>
        <c:axPos val="b"/>
        <c:numFmt formatCode="General" sourceLinked="1"/>
        <c:tickLblPos val="nextTo"/>
        <c:crossAx val="178202112"/>
        <c:crosses val="autoZero"/>
        <c:auto val="1"/>
        <c:lblAlgn val="ctr"/>
        <c:lblOffset val="100"/>
      </c:catAx>
      <c:valAx>
        <c:axId val="178202112"/>
        <c:scaling>
          <c:orientation val="minMax"/>
        </c:scaling>
        <c:delete val="1"/>
        <c:axPos val="l"/>
        <c:numFmt formatCode="General" sourceLinked="1"/>
        <c:tickLblPos val="none"/>
        <c:crossAx val="178200576"/>
        <c:crosses val="autoZero"/>
        <c:crossBetween val="between"/>
      </c:valAx>
    </c:plotArea>
    <c:plotVisOnly val="1"/>
    <c:dispBlanksAs val="gap"/>
  </c:chart>
  <c:spPr>
    <a:solidFill>
      <a:schemeClr val="accent2">
        <a:lumMod val="20000"/>
        <a:lumOff val="80000"/>
      </a:schemeClr>
    </a:solidFill>
    <a:ln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432728708867591E-4"/>
          <c:y val="0.13355710172299262"/>
          <c:w val="0.69823729153709979"/>
          <c:h val="0.65801136371172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от 0 до 3 лет</c:v>
                </c:pt>
                <c:pt idx="1">
                  <c:v>от 4 до 7 лет</c:v>
                </c:pt>
                <c:pt idx="2">
                  <c:v>от 8 до 13 лет</c:v>
                </c:pt>
                <c:pt idx="3">
                  <c:v>от 14 до 18 лет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47</c:v>
                </c:pt>
                <c:pt idx="1">
                  <c:v>112</c:v>
                </c:pt>
                <c:pt idx="2">
                  <c:v>69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CE-49D5-95D6-4ECED2C48678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.57241987532577565"/>
          <c:y val="9.3127860519397004E-2"/>
          <c:w val="0.42758012467422502"/>
          <c:h val="0.6189288609472716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432728708867613E-4"/>
          <c:y val="0.13355710172299273"/>
          <c:w val="0.69823729153709979"/>
          <c:h val="0.65801136371172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Включены в реабилитационные сессии</c:v>
                </c:pt>
                <c:pt idx="1">
                  <c:v>На дистанционном сопровождении</c:v>
                </c:pt>
                <c:pt idx="2">
                  <c:v>Сопровождение в образовательной организации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0.58000000000000007</c:v>
                </c:pt>
                <c:pt idx="1">
                  <c:v>0.26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76-4D1A-BD5C-7BE18369F147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.5809383922673601"/>
          <c:y val="9.3127860519397074E-2"/>
          <c:w val="0.41906160773263973"/>
          <c:h val="0.6189288609472716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7.1255044398284811E-2"/>
          <c:y val="9.6833100122376212E-2"/>
          <c:w val="0.49230958521625551"/>
          <c:h val="0.661490241862177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Обучаются в организациях для глухих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3.634084854450610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AF-492C-9ED4-39E96E9639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26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AF-492C-9ED4-39E96E9639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Обучаются в организациях для слабослышащих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48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AF-492C-9ED4-39E96E9639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Обучаются в общеобразовательных организациях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16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AF-492C-9ED4-39E96E96394B}"/>
            </c:ext>
          </c:extLst>
        </c:ser>
        <c:dLbls/>
        <c:marker val="1"/>
        <c:axId val="185275904"/>
        <c:axId val="185277440"/>
      </c:lineChart>
      <c:catAx>
        <c:axId val="185275904"/>
        <c:scaling>
          <c:orientation val="minMax"/>
        </c:scaling>
        <c:axPos val="b"/>
        <c:numFmt formatCode="General" sourceLinked="1"/>
        <c:tickLblPos val="nextTo"/>
        <c:crossAx val="185277440"/>
        <c:crosses val="autoZero"/>
        <c:auto val="1"/>
        <c:lblAlgn val="ctr"/>
        <c:lblOffset val="100"/>
      </c:catAx>
      <c:valAx>
        <c:axId val="1852774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527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872171218389989"/>
          <c:y val="2.9041202510093921E-2"/>
          <c:w val="0.42096412267738426"/>
          <c:h val="0.9540312111613146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E23F7-44A1-4CF0-BCE5-5788C35519DE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8958-EA54-42B3-B91A-33A26AA7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387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5D38D-D60B-463B-B58E-39153BBF6A3E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AF39-DC2A-4629-9217-32A8A8C8B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903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015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01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78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AF39-DC2A-4629-9217-32A8A8C8B4D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D9-D5CE-4489-B03E-6EA86E28BD3E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4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A72A-2277-4343-AD05-8E0F8DBC8F0B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64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F37-343F-49E0-B8FB-242202C014A5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5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508B-F3F4-4751-BE27-61E8E628453C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68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F0E-BC20-4BC0-BD38-0BBD34CE30A1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72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5B2-C57D-42FA-A199-5EDF40CB51B8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55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27E9-319A-4090-A0E4-F54A34F35C96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25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8A59-5D84-4F4F-864A-AEE54D1A4304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3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77D7-243E-4074-A67F-8BEAE458AAFF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68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4EA-8498-4473-825D-93B49A79728A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1601-E9A5-4727-A156-1C5F2AAB317B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41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691A-703F-4F6A-B003-217AB6B0D076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3A50C-1F10-4A26-9C29-FB94763F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3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7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7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06136" y="1378518"/>
            <a:ext cx="9693728" cy="1831407"/>
          </a:xfrm>
          <a:prstGeom prst="rect">
            <a:avLst/>
          </a:prstGeom>
          <a:noFill/>
        </p:spPr>
      </p:pic>
      <p:sp>
        <p:nvSpPr>
          <p:cNvPr id="50184" name="Прямоугольник 31"/>
          <p:cNvSpPr>
            <a:spLocks noChangeArrowheads="1"/>
          </p:cNvSpPr>
          <p:nvPr/>
        </p:nvSpPr>
        <p:spPr bwMode="auto">
          <a:xfrm>
            <a:off x="429517" y="1557832"/>
            <a:ext cx="94764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О реализации регионального портфеля проектов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«Система образования детей с ограниченными возможностями здоровья в Омской области»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1862" y="563441"/>
            <a:ext cx="728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Министерство образования Омской области</a:t>
            </a:r>
          </a:p>
        </p:txBody>
      </p:sp>
      <p:pic>
        <p:nvPicPr>
          <p:cNvPr id="15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05" y="235532"/>
            <a:ext cx="1100182" cy="102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1" y="6605753"/>
            <a:ext cx="9900000" cy="252000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>
          <a:xfrm>
            <a:off x="123825" y="5470634"/>
            <a:ext cx="9589376" cy="1019387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r" defTabSz="711200">
              <a:spcBef>
                <a:spcPct val="0"/>
              </a:spcBef>
            </a:pPr>
            <a:r>
              <a:rPr lang="ru-RU" sz="2300" b="1" dirty="0" err="1" smtClean="0"/>
              <a:t>Дернова</a:t>
            </a:r>
            <a:r>
              <a:rPr lang="ru-RU" sz="2300" b="1" dirty="0" smtClean="0"/>
              <a:t> Татьяна Васильевна,</a:t>
            </a:r>
          </a:p>
          <a:p>
            <a:pPr lvl="0" algn="r" defTabSz="711200">
              <a:spcBef>
                <a:spcPct val="0"/>
              </a:spcBef>
            </a:pPr>
            <a:r>
              <a:rPr lang="ru-RU" sz="2000" b="1" dirty="0" smtClean="0"/>
              <a:t>заместитель Председателя Правительства Омской области, </a:t>
            </a:r>
          </a:p>
          <a:p>
            <a:pPr lvl="0" algn="r" defTabSz="711200">
              <a:spcBef>
                <a:spcPct val="0"/>
              </a:spcBef>
            </a:pPr>
            <a:r>
              <a:rPr lang="ru-RU" sz="2000" b="1" dirty="0" smtClean="0"/>
              <a:t>Министр образования Омской области</a:t>
            </a:r>
          </a:p>
        </p:txBody>
      </p:sp>
      <p:pic>
        <p:nvPicPr>
          <p:cNvPr id="35846" name="Picture 6" descr="https://www.lkpt.ru/images/vospit/_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483" y="3702323"/>
            <a:ext cx="1781504" cy="1484215"/>
          </a:xfrm>
          <a:prstGeom prst="rect">
            <a:avLst/>
          </a:prstGeom>
          <a:noFill/>
        </p:spPr>
      </p:pic>
      <p:pic>
        <p:nvPicPr>
          <p:cNvPr id="35848" name="Picture 8" descr="https://i.playground.ru/p/jccSw2EFYzIhcxDUjEtFz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9301" y="3594537"/>
            <a:ext cx="2430754" cy="1671143"/>
          </a:xfrm>
          <a:prstGeom prst="rect">
            <a:avLst/>
          </a:prstGeom>
          <a:noFill/>
        </p:spPr>
      </p:pic>
      <p:pic>
        <p:nvPicPr>
          <p:cNvPr id="35854" name="Picture 14" descr="https://yt3.ggpht.com/a/AATXAJxEVMMgP6_80M-M_PSu5G0MN5WAQyQcZorKF7_dWA=s900-c-k-c0xffffffff-no-rj-m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1192" y="3556986"/>
            <a:ext cx="1692932" cy="1692932"/>
          </a:xfrm>
          <a:prstGeom prst="rect">
            <a:avLst/>
          </a:prstGeom>
          <a:noFill/>
        </p:spPr>
      </p:pic>
      <p:pic>
        <p:nvPicPr>
          <p:cNvPr id="35856" name="Picture 16" descr="https://enjeneering.ru/ckeditor_images/inzhenernye-kommunikacii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01325" y="3409662"/>
            <a:ext cx="1594923" cy="186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83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«Дошкольное образование без ограничений»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0" y="1307583"/>
            <a:ext cx="529619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Численность дошкольников, охваченных образованием:</a:t>
            </a:r>
          </a:p>
          <a:p>
            <a:pPr lvl="0">
              <a:buFontTx/>
              <a:buChar char="-"/>
            </a:pPr>
            <a:r>
              <a:rPr lang="ru-RU" sz="1600" b="1" dirty="0" smtClean="0"/>
              <a:t> 4 026 детей с ОВЗ</a:t>
            </a:r>
          </a:p>
          <a:p>
            <a:pPr lvl="0">
              <a:buFontTx/>
              <a:buChar char="-"/>
            </a:pPr>
            <a:r>
              <a:rPr lang="ru-RU" sz="1600" b="1" dirty="0" smtClean="0"/>
              <a:t> 924 ребенка с инвалидностью</a:t>
            </a:r>
            <a:endParaRPr lang="ru-RU" sz="1600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68" y="2378715"/>
            <a:ext cx="2752846" cy="401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2074687" y="1828801"/>
          <a:ext cx="7454324" cy="301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967789" y="4507832"/>
          <a:ext cx="6689557" cy="203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«в фокусе особого внимания»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1" y="1260285"/>
            <a:ext cx="33078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Целевые ориентиры проекта</a:t>
            </a: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076" y="1803536"/>
            <a:ext cx="93016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- создание условий для специализированной помощи детям определенной категории нарушенного развития и их семьям;</a:t>
            </a:r>
          </a:p>
          <a:p>
            <a:pPr lvl="0" algn="just"/>
            <a:r>
              <a:rPr lang="ru-RU" sz="1600" dirty="0" smtClean="0"/>
              <a:t>- расширение спектра психолого-педагогических услуг, подготовка детей к гибкому включению в систему образования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8372" y="3747302"/>
            <a:ext cx="925435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-  доля детей с ОВЗ и инвалидностью, охваченных специализированными программами психолого-педагогического сопровождения  в зависимости от нозологии, составляет 37 %;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специалистов, работающих в специализированных центрах, прошедших курсы повышения квалификации по соответствующим программам, составляет 97 %;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детей, посещающих инклюзивные формы образования, от общего количества детей, включенных в программы сопровождения ресурсных центров, составляет  47 %;</a:t>
            </a:r>
          </a:p>
          <a:p>
            <a:r>
              <a:rPr lang="ru-RU" sz="1600" dirty="0" smtClean="0"/>
              <a:t>-  доля специалистов, получающих методическую помощь в ресурсных центрах, в том числе </a:t>
            </a:r>
            <a:r>
              <a:rPr lang="ru-RU" sz="1600" dirty="0" err="1" smtClean="0"/>
              <a:t>супервизию</a:t>
            </a:r>
            <a:r>
              <a:rPr lang="ru-RU" sz="1600" dirty="0" smtClean="0"/>
              <a:t> на рабочем месте, составляет 71 %;</a:t>
            </a:r>
          </a:p>
          <a:p>
            <a:r>
              <a:rPr lang="ru-RU" sz="1600" dirty="0" smtClean="0"/>
              <a:t>-  доля родителей, удовлетворенных уровнем доступности и качества узкопрофильных программ психолого-педагогического сопровождения, составляет 93 %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208" y="3143307"/>
            <a:ext cx="6548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Индикаторы проекта и показатель их достижения на 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«в фокусе особого внимания»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0" y="1307583"/>
            <a:ext cx="93459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Региональный ресурсный центр сопровождения детей с РАС – </a:t>
            </a:r>
          </a:p>
          <a:p>
            <a:pPr lvl="0"/>
            <a:r>
              <a:rPr lang="ru-RU" sz="2000" b="1" dirty="0" smtClean="0"/>
              <a:t>ежегодно более 250 семей</a:t>
            </a:r>
            <a:endParaRPr lang="ru-RU" sz="2000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68" y="2378715"/>
            <a:ext cx="2752846" cy="401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2185046" y="2112580"/>
          <a:ext cx="7454324" cy="272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995448" y="4430110"/>
            <a:ext cx="6653049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- своевременное выявление и квалификация признаков эмоционального неблагополучия;</a:t>
            </a:r>
          </a:p>
          <a:p>
            <a:pPr lvl="0">
              <a:buFontTx/>
              <a:buChar char="-"/>
            </a:pPr>
            <a:r>
              <a:rPr lang="ru-RU" sz="1600" b="1" dirty="0" smtClean="0"/>
              <a:t> коррекция эмоциональных нарушений, оптимизация детско-родительских отношений при аутизме и РАС;</a:t>
            </a:r>
          </a:p>
          <a:p>
            <a:pPr lvl="0">
              <a:buFontTx/>
              <a:buChar char="-"/>
            </a:pPr>
            <a:r>
              <a:rPr lang="ru-RU" sz="1600" b="1" dirty="0" smtClean="0"/>
              <a:t>  содействие в адаптации и подготовке детей с РАС к обучению в образовательных организациях;</a:t>
            </a:r>
          </a:p>
          <a:p>
            <a:pPr lvl="0">
              <a:buFontTx/>
              <a:buChar char="-"/>
            </a:pPr>
            <a:r>
              <a:rPr lang="ru-RU" sz="1600" b="1" dirty="0" smtClean="0"/>
              <a:t>  формирование осмысленного отношения к окружающему миру, самостоятельности, помощь в социализации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«в фокусе особого внимания»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0" y="1307583"/>
            <a:ext cx="93459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Центр 3П-реабилитации детей после кохлеарной имплантации – </a:t>
            </a:r>
          </a:p>
          <a:p>
            <a:pPr lvl="0"/>
            <a:r>
              <a:rPr lang="ru-RU" sz="2000" b="1" dirty="0" smtClean="0"/>
              <a:t>ежегодно более 50 семей</a:t>
            </a:r>
            <a:endParaRPr lang="ru-RU" sz="2000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68" y="2378715"/>
            <a:ext cx="2752846" cy="401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2185046" y="2112580"/>
          <a:ext cx="7454324" cy="272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270234" y="4477407"/>
          <a:ext cx="7387898" cy="209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«в фокусе особого внимания»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0" y="1307583"/>
            <a:ext cx="93459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Ресурсный центр обучения слепоглухих детей и детей с ТМНР – </a:t>
            </a:r>
          </a:p>
          <a:p>
            <a:pPr lvl="0"/>
            <a:r>
              <a:rPr lang="ru-RU" sz="2000" b="1" dirty="0" smtClean="0"/>
              <a:t>ежегодно более 100 семей</a:t>
            </a:r>
            <a:endParaRPr lang="ru-RU" sz="2000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2185046" y="2112580"/>
          <a:ext cx="7454324" cy="272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680139" y="4507832"/>
          <a:ext cx="6977208" cy="203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27434" y="4603531"/>
            <a:ext cx="6921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Количество детей с ТМНР, обучающихся в образовательных организациях</a:t>
            </a:r>
          </a:p>
        </p:txBody>
      </p:sp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68" y="2378715"/>
            <a:ext cx="2752846" cy="401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«современная школа – территория успеха»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1" y="1260285"/>
            <a:ext cx="33078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Целевые ориентиры проекта</a:t>
            </a: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076" y="1803536"/>
            <a:ext cx="93016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- создание условий доступного и качественного образования детей с ОВЗ и инвалидностью путем обеспечения дифференциации образовательных программ;</a:t>
            </a:r>
          </a:p>
          <a:p>
            <a:pPr lvl="0" algn="just"/>
            <a:r>
              <a:rPr lang="ru-RU" sz="1600" dirty="0" smtClean="0"/>
              <a:t>- внедрение современных коррекционных технологий обучения и воспитания детей с различными вариантами нарушенного развития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208" y="3143307"/>
            <a:ext cx="6548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Индикаторы проекта и показатель их достижения на 2020 год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372" y="3747302"/>
            <a:ext cx="925435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- доля школьников с ОВЗ и инвалидностью, охваченных  системой специального образования, составляет 98 %;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школьников с ОВЗ и инвалидностью,  охваченных инклюзивными формами образования, составляет 31 %;</a:t>
            </a:r>
          </a:p>
          <a:p>
            <a:pPr>
              <a:buFontTx/>
              <a:buChar char="-"/>
            </a:pPr>
            <a:r>
              <a:rPr lang="ru-RU" sz="1600" dirty="0" smtClean="0"/>
              <a:t>доля обучающихся с тяжелыми и множественными нарушениями развития, получающих образование в организации, составляет 47 %;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ресурсных классов для детей с расстройствами аутистического спектра от общего количества детей с РАС составляет 72 %;</a:t>
            </a:r>
          </a:p>
          <a:p>
            <a:r>
              <a:rPr lang="ru-RU" sz="1600" dirty="0" smtClean="0"/>
              <a:t>-  доля родителей, удовлетворенных уровнем доступности и качества школьного образования, составляет 76 %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«современная школа – территория успеха»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499" y="1307583"/>
            <a:ext cx="77556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В адаптивных общеобразовательных организациях обучаются 3 735 детей с ОВЗ, </a:t>
            </a:r>
            <a:br>
              <a:rPr lang="ru-RU" sz="1600" b="1" dirty="0" smtClean="0"/>
            </a:br>
            <a:r>
              <a:rPr lang="ru-RU" sz="1600" b="1" dirty="0" smtClean="0"/>
              <a:t>из которых 57%  – это дети-инвалиды</a:t>
            </a:r>
            <a:endParaRPr lang="ru-RU" sz="1600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68" y="2378715"/>
            <a:ext cx="2752846" cy="401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2027391" y="1765739"/>
          <a:ext cx="7454324" cy="301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752726" y="4786507"/>
            <a:ext cx="6934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В муниципальных общеобразовательных организациях обучаются 2 493 ребенка с ОВЗ, из которых 32%  – это дети-инвалиды</a:t>
            </a:r>
            <a:endParaRPr lang="ru-RU" sz="1600" b="1" dirty="0"/>
          </a:p>
        </p:txBody>
      </p:sp>
      <p:sp>
        <p:nvSpPr>
          <p:cNvPr id="14" name="Выноска 1 13"/>
          <p:cNvSpPr/>
          <p:nvPr/>
        </p:nvSpPr>
        <p:spPr>
          <a:xfrm flipV="1">
            <a:off x="6038194" y="3862550"/>
            <a:ext cx="3436882" cy="662153"/>
          </a:xfrm>
          <a:prstGeom prst="borderCallout1">
            <a:avLst>
              <a:gd name="adj1" fmla="val 42560"/>
              <a:gd name="adj2" fmla="val -994"/>
              <a:gd name="adj3" fmla="val 122024"/>
              <a:gd name="adj4" fmla="val -4292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22426" y="3846786"/>
            <a:ext cx="345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1 862 класса компенсирующей направленности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«современная школа – территория успеха»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499" y="1307583"/>
            <a:ext cx="93459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/>
              <a:t>Ресурсные классы для детей с аутизмом и расстройствами аутистического спектра</a:t>
            </a:r>
            <a:endParaRPr lang="ru-RU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68" y="2378715"/>
            <a:ext cx="2752846" cy="401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40446" y="2295554"/>
            <a:ext cx="190993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Динамическая </a:t>
            </a:r>
          </a:p>
          <a:p>
            <a:pPr lvl="0" algn="ctr"/>
            <a:r>
              <a:rPr lang="ru-RU" b="1" dirty="0" smtClean="0"/>
              <a:t>модель </a:t>
            </a:r>
          </a:p>
          <a:p>
            <a:pPr lvl="0" algn="ctr"/>
            <a:r>
              <a:rPr lang="ru-RU" b="1" dirty="0" smtClean="0"/>
              <a:t>интеграции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50954" y="3614562"/>
            <a:ext cx="190993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Модель </a:t>
            </a:r>
          </a:p>
          <a:p>
            <a:pPr lvl="0" algn="ctr"/>
            <a:r>
              <a:rPr lang="ru-RU" b="1" dirty="0" smtClean="0"/>
              <a:t>интеграции в рамках </a:t>
            </a:r>
            <a:r>
              <a:rPr lang="ru-RU" b="1" dirty="0" smtClean="0"/>
              <a:t>АВА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94914" y="2405911"/>
            <a:ext cx="21937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2 класса </a:t>
            </a:r>
          </a:p>
          <a:p>
            <a:pPr lvl="0" algn="ctr"/>
            <a:r>
              <a:rPr lang="ru-RU" b="1" dirty="0" smtClean="0"/>
              <a:t>на  16 обучающихся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58133" y="3772215"/>
            <a:ext cx="21937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2 класса </a:t>
            </a:r>
          </a:p>
          <a:p>
            <a:pPr lvl="0" algn="ctr"/>
            <a:r>
              <a:rPr lang="ru-RU" b="1" dirty="0" smtClean="0"/>
              <a:t>на  12 обучающихся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733321" y="2258754"/>
            <a:ext cx="19099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Вариант 8.1.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43833" y="2868353"/>
            <a:ext cx="19099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Вариант 8.2.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733315" y="3614602"/>
            <a:ext cx="19099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Вариант 8.3.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749081" y="4245222"/>
            <a:ext cx="19099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Вариант 8.4.</a:t>
            </a:r>
            <a:endParaRPr lang="ru-RU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7488621" y="2459186"/>
            <a:ext cx="244699" cy="2209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850525" y="4093780"/>
            <a:ext cx="5202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855780" y="2743200"/>
            <a:ext cx="5202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451835" y="3809765"/>
            <a:ext cx="244699" cy="2209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1" idx="1"/>
          </p:cNvCxnSpPr>
          <p:nvPr/>
        </p:nvCxnSpPr>
        <p:spPr>
          <a:xfrm>
            <a:off x="7488621" y="2869324"/>
            <a:ext cx="255212" cy="1836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467601" y="4251435"/>
            <a:ext cx="255212" cy="1836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11214" y="4934607"/>
            <a:ext cx="665304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- гибкая адаптация ребенка к образовательной организации с учетом ресурсных ограничений при аутизме и РАС;</a:t>
            </a:r>
          </a:p>
          <a:p>
            <a:pPr lvl="0">
              <a:buFontTx/>
              <a:buChar char="-"/>
            </a:pPr>
            <a:r>
              <a:rPr lang="ru-RU" sz="1600" b="1" dirty="0" smtClean="0"/>
              <a:t> индивидуальное сопровождение ребенка на всех этапах обучения, включая психокоррекционную помощь;</a:t>
            </a:r>
          </a:p>
          <a:p>
            <a:pPr lvl="0">
              <a:buFontTx/>
              <a:buChar char="-"/>
            </a:pPr>
            <a:r>
              <a:rPr lang="ru-RU" sz="1600" b="1" dirty="0" smtClean="0"/>
              <a:t> использование потенциальных возможностей каждого ребенка в процессе его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«моя образовательная траектория»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1" y="1260285"/>
            <a:ext cx="33078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Целевые ориентиры проекта</a:t>
            </a: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076" y="1803536"/>
            <a:ext cx="93016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- создание условий для доступного и качественного инклюзивного образования детей с ОВЗ и инвалидностью, не исключая вариант стихийной инклюзии;</a:t>
            </a:r>
          </a:p>
          <a:p>
            <a:pPr lvl="0" algn="just"/>
            <a:r>
              <a:rPr lang="ru-RU" sz="1600" dirty="0" smtClean="0"/>
              <a:t>- методическая поддержка  специалистов, реализующих адаптированные образовательные программы в условиях инклюзивной практики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208" y="3143307"/>
            <a:ext cx="6548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Индикаторы проекта и показатель их достижения на 2020 год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372" y="3747302"/>
            <a:ext cx="925435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- доля обучающихся, которым выдана карта индивидуальных возможностей, от общего количества обучающихся инклюзивно, составляет 57 %;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общеобразовательных организаций, реализующих карты индивидуальных возможностей при построении АООП, составляет 32 %;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педагогов, реализующих адаптированные общеобразовательные программы, с опорой на карты индивидуальных возможностей, составляет 53 %;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территориальных психолого-медико-педагогических комиссий, составляющих по итогам заседания карты индивидуальных возможностей, составляет 70 %;</a:t>
            </a:r>
          </a:p>
          <a:p>
            <a:r>
              <a:rPr lang="ru-RU" sz="1600" dirty="0" smtClean="0"/>
              <a:t>-  доля родителей, удовлетворенных качеством школьного образования  в условиях инклюзии, составляет 79 %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«моя образовательная траектория»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499" y="1227373"/>
            <a:ext cx="93459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/>
              <a:t>Карта индивидуальных возможностей –  основа разработки индивидуальной программы сопровождения и адаптации основной общеобразовательной программы</a:t>
            </a:r>
            <a:endParaRPr lang="ru-RU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67630" y="2101513"/>
          <a:ext cx="9241590" cy="397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88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9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Особые образовательные потребности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 и приемы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96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Потребность в индивидуализации</a:t>
                      </a:r>
                      <a:r>
                        <a:rPr lang="ru-RU" baseline="0" dirty="0" smtClean="0"/>
                        <a:t> содержания АООП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96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Потребность</a:t>
                      </a:r>
                      <a:r>
                        <a:rPr lang="ru-RU" baseline="0" dirty="0" smtClean="0"/>
                        <a:t> в формировании социальных (жизненных) компетенций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96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Потребность в изменении форм подачи</a:t>
                      </a:r>
                      <a:r>
                        <a:rPr lang="ru-RU" baseline="0" dirty="0" smtClean="0"/>
                        <a:t> учебного материала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96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Потребность в усвоении навыков организации рабочего</a:t>
                      </a:r>
                      <a:r>
                        <a:rPr lang="ru-RU" baseline="0" dirty="0" smtClean="0"/>
                        <a:t> места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96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Потребность в формировании навыков ориентировки в учебной информации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96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Потребность в освоении правил работы в тетради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96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Потребность в специально организованной</a:t>
                      </a:r>
                      <a:r>
                        <a:rPr lang="ru-RU" baseline="0" dirty="0" smtClean="0"/>
                        <a:t> среде в пространстве учебного кабинета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96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Потребность в физической, сенсорной, эмоциональной разгрузке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796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 другие…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94478" y="6192402"/>
            <a:ext cx="93459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Разработано более 500 карт индивидуальных возможностей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Статистические данные по омской области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299546" y="2014810"/>
          <a:ext cx="4114800" cy="4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Содержимое 18"/>
          <p:cNvGraphicFramePr>
            <a:graphicFrameLocks/>
          </p:cNvGraphicFramePr>
          <p:nvPr/>
        </p:nvGraphicFramePr>
        <p:xfrm>
          <a:off x="5565229" y="1930728"/>
          <a:ext cx="4093780" cy="465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02501" y="1402179"/>
            <a:ext cx="41118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8 745 детей-инвалидов</a:t>
            </a:r>
          </a:p>
          <a:p>
            <a:pPr lvl="0"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70634" y="1381157"/>
            <a:ext cx="42041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14 271 ребенок с ОВЗ</a:t>
            </a:r>
          </a:p>
          <a:p>
            <a:pPr lvl="0" algn="ctr"/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«профориентация в адаптивной школе»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1" y="1260285"/>
            <a:ext cx="33078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Целевые ориентиры проекта</a:t>
            </a: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076" y="1803536"/>
            <a:ext cx="93016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- внедрение в практику работы адаптивных общеобразовательных организаций программ комплексной профориентации лиц с ОВЗ и инвалидностью;</a:t>
            </a:r>
          </a:p>
          <a:p>
            <a:pPr lvl="0" algn="just"/>
            <a:r>
              <a:rPr lang="ru-RU" sz="1600" dirty="0" smtClean="0"/>
              <a:t>- создание условий для построения индивидуальной профессиональной траектории путем систематического проведения профессиональных проб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208" y="3143307"/>
            <a:ext cx="6548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Индикаторы проекта и показатель их достижения на 2020 год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372" y="3747302"/>
            <a:ext cx="925435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- доля образовательных организаций, реализующих обновленные рабочие учебные программы, в том числе с применением ДОТ и сетевых форм взаимодействия, составляет 27 %;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обучающихся, осваивающих программы профессиональной ориентации по обновленным учебно-методическим комплексам и программам, составляет 12 %;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обучающихся 5-8 классов, в отношении которых реализованы профессиональные пробы, от общего числа обучающихся 5-8 классов с ОВЗ и инвалидностью,  составляет 5 %;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педагогических работников, прошедших курсы повышения квалификации по вопросам реализации адаптированных программ дополнительного образования, составляет 72 %;</a:t>
            </a:r>
          </a:p>
          <a:p>
            <a:r>
              <a:rPr lang="ru-RU" sz="1600" dirty="0" smtClean="0"/>
              <a:t>-  доля родителей, удовлетворенных качеством </a:t>
            </a:r>
            <a:r>
              <a:rPr lang="ru-RU" sz="1600" dirty="0" err="1" smtClean="0"/>
              <a:t>профориентационной</a:t>
            </a:r>
            <a:r>
              <a:rPr lang="ru-RU" sz="1600" dirty="0" smtClean="0"/>
              <a:t> работы  с обучающимися с ОВЗ и инвалидностью, составляет 39 %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«профориентация в адаптивной школе»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499" y="1307583"/>
            <a:ext cx="93459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/>
              <a:t>Система профессиональных проб для детей с ОВЗ и детей-инвалидов </a:t>
            </a:r>
          </a:p>
          <a:p>
            <a:pPr lvl="0"/>
            <a:r>
              <a:rPr lang="ru-RU" b="1" dirty="0" smtClean="0"/>
              <a:t>в сетевой форме реализации</a:t>
            </a:r>
            <a:endParaRPr lang="ru-RU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68" y="2378715"/>
            <a:ext cx="2752846" cy="401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5671351" y="2037348"/>
            <a:ext cx="1274880" cy="1058779"/>
            <a:chOff x="5559057" y="2294021"/>
            <a:chExt cx="1274880" cy="1058779"/>
          </a:xfrm>
        </p:grpSpPr>
        <p:sp>
          <p:nvSpPr>
            <p:cNvPr id="29" name="Овал 28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4347411" y="3288632"/>
            <a:ext cx="4074694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- широкий репертуар профессиональных проб для детей с ОВЗ и инвалидностью;</a:t>
            </a:r>
          </a:p>
          <a:p>
            <a:pPr lvl="0">
              <a:buFontTx/>
              <a:buChar char="-"/>
            </a:pPr>
            <a:r>
              <a:rPr lang="ru-RU" sz="1600" dirty="0" smtClean="0"/>
              <a:t> возможность профессиональных проб на современном оборудовании;</a:t>
            </a:r>
          </a:p>
          <a:p>
            <a:pPr lvl="0">
              <a:buFontTx/>
              <a:buChar char="-"/>
            </a:pPr>
            <a:r>
              <a:rPr lang="ru-RU" sz="1600" dirty="0" smtClean="0"/>
              <a:t> разнообразие программ дополнительного образования;</a:t>
            </a:r>
          </a:p>
          <a:p>
            <a:pPr lvl="0">
              <a:buFontTx/>
              <a:buChar char="-"/>
            </a:pPr>
            <a:r>
              <a:rPr lang="ru-RU" sz="1600" dirty="0" smtClean="0"/>
              <a:t> применение методов наставничества и «гибких компетенций»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839793" y="5590673"/>
            <a:ext cx="1274880" cy="1058779"/>
            <a:chOff x="5559057" y="2294021"/>
            <a:chExt cx="1274880" cy="1058779"/>
          </a:xfrm>
        </p:grpSpPr>
        <p:sp>
          <p:nvSpPr>
            <p:cNvPr id="37" name="Овал 36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147352" y="5470358"/>
            <a:ext cx="1274880" cy="1058779"/>
            <a:chOff x="5559057" y="2294021"/>
            <a:chExt cx="1274880" cy="1058779"/>
          </a:xfrm>
        </p:grpSpPr>
        <p:sp>
          <p:nvSpPr>
            <p:cNvPr id="42" name="Овал 41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962866" y="2141621"/>
            <a:ext cx="1274880" cy="1058779"/>
            <a:chOff x="5559057" y="2294021"/>
            <a:chExt cx="1274880" cy="1058779"/>
          </a:xfrm>
        </p:grpSpPr>
        <p:sp>
          <p:nvSpPr>
            <p:cNvPr id="45" name="Овал 44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307645" y="2133599"/>
            <a:ext cx="1274880" cy="1058779"/>
            <a:chOff x="5559057" y="2294021"/>
            <a:chExt cx="1274880" cy="1058779"/>
          </a:xfrm>
        </p:grpSpPr>
        <p:sp>
          <p:nvSpPr>
            <p:cNvPr id="48" name="Овал 47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411920" y="5510461"/>
            <a:ext cx="1274880" cy="1058779"/>
            <a:chOff x="5559057" y="2294021"/>
            <a:chExt cx="1274880" cy="1058779"/>
          </a:xfrm>
        </p:grpSpPr>
        <p:sp>
          <p:nvSpPr>
            <p:cNvPr id="51" name="Овал 50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430592" y="3128211"/>
            <a:ext cx="1274880" cy="1058779"/>
            <a:chOff x="5559057" y="2294021"/>
            <a:chExt cx="1274880" cy="1058779"/>
          </a:xfrm>
        </p:grpSpPr>
        <p:sp>
          <p:nvSpPr>
            <p:cNvPr id="54" name="Овал 53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8390489" y="4555957"/>
            <a:ext cx="1274880" cy="1058779"/>
            <a:chOff x="5559057" y="2294021"/>
            <a:chExt cx="1274880" cy="1058779"/>
          </a:xfrm>
        </p:grpSpPr>
        <p:sp>
          <p:nvSpPr>
            <p:cNvPr id="57" name="Овал 56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024404" y="3160294"/>
            <a:ext cx="1274880" cy="1058779"/>
            <a:chOff x="5559057" y="2294021"/>
            <a:chExt cx="1274880" cy="1058779"/>
          </a:xfrm>
        </p:grpSpPr>
        <p:sp>
          <p:nvSpPr>
            <p:cNvPr id="60" name="Овал 59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000341" y="4612105"/>
            <a:ext cx="1274880" cy="1058779"/>
            <a:chOff x="5559057" y="2294021"/>
            <a:chExt cx="1274880" cy="1058779"/>
          </a:xfrm>
        </p:grpSpPr>
        <p:sp>
          <p:nvSpPr>
            <p:cNvPr id="63" name="Овал 62"/>
            <p:cNvSpPr/>
            <p:nvPr/>
          </p:nvSpPr>
          <p:spPr>
            <a:xfrm>
              <a:off x="5662863" y="2294021"/>
              <a:ext cx="1074821" cy="10587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559057" y="2616396"/>
              <a:ext cx="127488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/>
                <a:t>Школа</a:t>
              </a:r>
              <a:endParaRPr lang="ru-RU" b="1" dirty="0"/>
            </a:p>
          </p:txBody>
        </p:sp>
      </p:grpSp>
      <p:sp>
        <p:nvSpPr>
          <p:cNvPr id="65" name="Двойная стрелка влево/вправо 64"/>
          <p:cNvSpPr/>
          <p:nvPr/>
        </p:nvSpPr>
        <p:spPr>
          <a:xfrm rot="18528682">
            <a:off x="3898230" y="3047999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>
          <a:xfrm rot="18528682">
            <a:off x="8446167" y="5526505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войная стрелка влево/вправо 66"/>
          <p:cNvSpPr/>
          <p:nvPr/>
        </p:nvSpPr>
        <p:spPr>
          <a:xfrm rot="16200000">
            <a:off x="3408947" y="4307304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8871285" y="4267200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войная стрелка влево/вправо 68"/>
          <p:cNvSpPr/>
          <p:nvPr/>
        </p:nvSpPr>
        <p:spPr>
          <a:xfrm rot="13193228">
            <a:off x="3898234" y="5630778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войная стрелка влево/вправо 69"/>
          <p:cNvSpPr/>
          <p:nvPr/>
        </p:nvSpPr>
        <p:spPr>
          <a:xfrm rot="13193228">
            <a:off x="8398044" y="2959768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войная стрелка влево/вправо 70"/>
          <p:cNvSpPr/>
          <p:nvPr/>
        </p:nvSpPr>
        <p:spPr>
          <a:xfrm>
            <a:off x="7050506" y="6039853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войная стрелка влево/вправо 71"/>
          <p:cNvSpPr/>
          <p:nvPr/>
        </p:nvSpPr>
        <p:spPr>
          <a:xfrm>
            <a:off x="5454316" y="6047874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войная стрелка влево/вправо 72"/>
          <p:cNvSpPr/>
          <p:nvPr/>
        </p:nvSpPr>
        <p:spPr>
          <a:xfrm>
            <a:off x="6898106" y="2566737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войная стрелка влево/вправо 73"/>
          <p:cNvSpPr/>
          <p:nvPr/>
        </p:nvSpPr>
        <p:spPr>
          <a:xfrm>
            <a:off x="5261811" y="2550696"/>
            <a:ext cx="417095" cy="20854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«город юных мастеров»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1" y="1260285"/>
            <a:ext cx="33078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Целевые ориентиры проекта</a:t>
            </a: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076" y="1803536"/>
            <a:ext cx="93016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- развитие творческого потенциала детей с ОВЗ и инвалидностью путем реализации программ дополнительного образования;</a:t>
            </a:r>
          </a:p>
          <a:p>
            <a:pPr lvl="0" algn="just"/>
            <a:r>
              <a:rPr lang="ru-RU" sz="1600" dirty="0" smtClean="0"/>
              <a:t>- содействие развитию личности, формированию жизненных компетенций, социализации и профессиональному самоопределению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208" y="3143307"/>
            <a:ext cx="6548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Индикаторы проекта и показатель их достижения на 2020 год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372" y="3747302"/>
            <a:ext cx="925435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- доля организаций дополнительного образования, реализующих адаптированные программы для детей с ОВЗ и инвалидностью, составляет 93 %;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обучающихся, осваивающих адаптированные программы дополнительного образования по различным направленностям, составляет 76 %;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педагогов дополнительного образования, прошедших  курсы повышение квалификации по вопросам обучения детей с ОВЗ и инвалидностью, составляет 69 %;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обучающихся с ОВЗ и инвалидностью, принимающих участие в соревнованиях, конкурсах, выставках и фестивалях, составляет 32 %;</a:t>
            </a:r>
          </a:p>
          <a:p>
            <a:r>
              <a:rPr lang="ru-RU" sz="1600" dirty="0" smtClean="0"/>
              <a:t>-  доля родителей, удовлетворенных  уровнем доступности и качества дополнительного образования обучающихся с ОВЗ и инвалидностью, составляет 77 %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«город юных мастеров»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674" y="1179247"/>
            <a:ext cx="450783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Дети с ОВЗ и инвалидностью обучаются по 118 программам  дополнительного образования</a:t>
            </a:r>
            <a:endParaRPr lang="ru-RU" sz="1600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379" y="1909010"/>
            <a:ext cx="2231025" cy="3253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432868" y="3646602"/>
            <a:ext cx="65111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По программам дополнительного образования обучаются  </a:t>
            </a:r>
          </a:p>
          <a:p>
            <a:pPr lvl="0" algn="ctr"/>
            <a:r>
              <a:rPr lang="ru-RU" sz="1600" b="1" dirty="0" smtClean="0"/>
              <a:t>1 114 детей с ОВЗ, из них 418 детей-инвалидов</a:t>
            </a:r>
            <a:endParaRPr lang="ru-RU" sz="1600" b="1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3433011" y="1211902"/>
          <a:ext cx="6105127" cy="233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2197768" y="4280923"/>
          <a:ext cx="7356135" cy="233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4696" y="5358064"/>
            <a:ext cx="231808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Запланировано создание новых 4 485 мест в 20 учреждениях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«получение профессии и трудоустройство»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1" y="1260285"/>
            <a:ext cx="33078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Целевые ориентиры проекта</a:t>
            </a: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076" y="1803536"/>
            <a:ext cx="93016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- создание условий для получения детьми с ОВЗ и детьми-инвалидами профессионального образования или профессионального обучения;</a:t>
            </a:r>
          </a:p>
          <a:p>
            <a:pPr lvl="0" algn="just"/>
            <a:r>
              <a:rPr lang="ru-RU" sz="1600" dirty="0" smtClean="0"/>
              <a:t>- содействие в трудоустройстве инвалидов молодого возраста - выпускников  профессиональных организаций и организаций высшего образования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208" y="3143307"/>
            <a:ext cx="6548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Индикаторы проекта и показатель их достижения на 2020 год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372" y="3747302"/>
            <a:ext cx="925435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- доля образовательных организаций, реализующих адаптированные образовательные программы профессионального образования / профессионального обучения, составляет 83 %;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выпускников школ, поступивших в профессиональные образовательные организации и организации высшего образования, составляет 74 %;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 студентов с ОВЗ и инвалидностью, осваивающих программы профессионального образования инклюзивно, составляет  35 %;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преподавателей, прошедших курсы повышения квалификации по вопросам реализации адаптированных программ для студентов с ОВЗ и инвалидностью, составляет 94 %;</a:t>
            </a:r>
          </a:p>
          <a:p>
            <a:r>
              <a:rPr lang="ru-RU" sz="1600" dirty="0" smtClean="0"/>
              <a:t>-  доля выпускников с ОВЗ и инвалидностью,  которые трудоустроились после окончания учебного заведения, от общего числа выпускников составляет 39 %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«получение профессии и трудоустройство»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252" y="2235840"/>
            <a:ext cx="2817137" cy="4107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232044646"/>
              </p:ext>
            </p:extLst>
          </p:nvPr>
        </p:nvGraphicFramePr>
        <p:xfrm>
          <a:off x="361950" y="1145228"/>
          <a:ext cx="9344025" cy="162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51175" y="2818341"/>
          <a:ext cx="6604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</a:t>
                      </a:r>
                      <a:r>
                        <a:rPr lang="ru-RU" sz="1400" baseline="0" dirty="0" smtClean="0"/>
                        <a:t> выпуска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СПО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Численность выпускников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Планирующих трудоустройство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Продолжили обучение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64,7%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76,7%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15,1%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47,1%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47,5%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51175" y="4856691"/>
          <a:ext cx="6604000" cy="1630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</a:t>
                      </a:r>
                      <a:r>
                        <a:rPr lang="ru-RU" sz="1400" baseline="0" dirty="0" smtClean="0"/>
                        <a:t> выпуска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Численность выпускников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Планирующих трудоустройство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Продолжили обучение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48,4%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41,9%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72,7%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18,2%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29,6%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Принципы Реализации </a:t>
            </a:r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портфеля проектов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34197" y="1447253"/>
          <a:ext cx="9275024" cy="49535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8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65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</a:p>
                    <a:p>
                      <a:pPr algn="ctr"/>
                      <a:r>
                        <a:rPr lang="ru-RU" b="1" dirty="0" err="1" smtClean="0"/>
                        <a:t>п</a:t>
                      </a:r>
                      <a:r>
                        <a:rPr lang="ru-RU" b="1" dirty="0" smtClean="0"/>
                        <a:t>/</a:t>
                      </a:r>
                      <a:r>
                        <a:rPr lang="ru-RU" b="1" dirty="0" err="1" smtClean="0"/>
                        <a:t>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Фундаментальные основы построения системы специального образования для детей с ОВЗ</a:t>
                      </a:r>
                      <a:r>
                        <a:rPr lang="ru-RU" b="1" baseline="0" dirty="0" smtClean="0"/>
                        <a:t> и инвалидностью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Информационная открытость системы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Своевременность помощи детям-инвалидам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Доступность образования для детей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Качество образования детей</a:t>
                      </a:r>
                      <a:r>
                        <a:rPr lang="ru-RU" b="1" baseline="0" dirty="0" smtClean="0"/>
                        <a:t>-инвалидов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940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Вариативность форм помощи ребенку и семье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Преемственность между этапами системы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06136" y="1378518"/>
            <a:ext cx="9693728" cy="1831407"/>
          </a:xfrm>
          <a:prstGeom prst="rect">
            <a:avLst/>
          </a:prstGeom>
          <a:noFill/>
        </p:spPr>
      </p:pic>
      <p:sp>
        <p:nvSpPr>
          <p:cNvPr id="50184" name="Прямоугольник 31"/>
          <p:cNvSpPr>
            <a:spLocks noChangeArrowheads="1"/>
          </p:cNvSpPr>
          <p:nvPr/>
        </p:nvSpPr>
        <p:spPr bwMode="auto">
          <a:xfrm>
            <a:off x="429517" y="1557832"/>
            <a:ext cx="94764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О реализации регионального портфеля проектов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«Система образования детей с ограниченными возможностями здоровья в Омской области»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1862" y="563441"/>
            <a:ext cx="728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Министерство образования Омской области</a:t>
            </a:r>
          </a:p>
        </p:txBody>
      </p:sp>
      <p:pic>
        <p:nvPicPr>
          <p:cNvPr id="15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05" y="235532"/>
            <a:ext cx="1100182" cy="102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1" y="6605753"/>
            <a:ext cx="9900000" cy="252000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>
          <a:xfrm>
            <a:off x="123825" y="5470634"/>
            <a:ext cx="9589376" cy="1019387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r" defTabSz="711200">
              <a:spcBef>
                <a:spcPct val="0"/>
              </a:spcBef>
            </a:pPr>
            <a:r>
              <a:rPr lang="ru-RU" sz="2300" b="1" dirty="0" err="1" smtClean="0"/>
              <a:t>Дернова</a:t>
            </a:r>
            <a:r>
              <a:rPr lang="ru-RU" sz="2300" b="1" dirty="0" smtClean="0"/>
              <a:t> Татьяна Васильевна,</a:t>
            </a:r>
          </a:p>
          <a:p>
            <a:pPr lvl="0" algn="r" defTabSz="711200">
              <a:spcBef>
                <a:spcPct val="0"/>
              </a:spcBef>
            </a:pPr>
            <a:r>
              <a:rPr lang="ru-RU" sz="2000" b="1" dirty="0" smtClean="0"/>
              <a:t>заместитель Председателя Правительства Омской области, </a:t>
            </a:r>
          </a:p>
          <a:p>
            <a:pPr lvl="0" algn="r" defTabSz="711200">
              <a:spcBef>
                <a:spcPct val="0"/>
              </a:spcBef>
            </a:pPr>
            <a:r>
              <a:rPr lang="ru-RU" sz="2000" b="1" dirty="0" smtClean="0"/>
              <a:t>Министр образования Омской области</a:t>
            </a:r>
          </a:p>
        </p:txBody>
      </p:sp>
      <p:pic>
        <p:nvPicPr>
          <p:cNvPr id="35846" name="Picture 6" descr="https://www.lkpt.ru/images/vospit/_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483" y="3702323"/>
            <a:ext cx="1781504" cy="1484215"/>
          </a:xfrm>
          <a:prstGeom prst="rect">
            <a:avLst/>
          </a:prstGeom>
          <a:noFill/>
        </p:spPr>
      </p:pic>
      <p:pic>
        <p:nvPicPr>
          <p:cNvPr id="35848" name="Picture 8" descr="https://i.playground.ru/p/jccSw2EFYzIhcxDUjEtFz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9301" y="3594537"/>
            <a:ext cx="2430754" cy="1671143"/>
          </a:xfrm>
          <a:prstGeom prst="rect">
            <a:avLst/>
          </a:prstGeom>
          <a:noFill/>
        </p:spPr>
      </p:pic>
      <p:pic>
        <p:nvPicPr>
          <p:cNvPr id="35854" name="Picture 14" descr="https://yt3.ggpht.com/a/AATXAJxEVMMgP6_80M-M_PSu5G0MN5WAQyQcZorKF7_dWA=s900-c-k-c0xffffffff-no-rj-m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1192" y="3556986"/>
            <a:ext cx="1692932" cy="1692932"/>
          </a:xfrm>
          <a:prstGeom prst="rect">
            <a:avLst/>
          </a:prstGeom>
          <a:noFill/>
        </p:spPr>
      </p:pic>
      <p:pic>
        <p:nvPicPr>
          <p:cNvPr id="35856" name="Picture 16" descr="https://enjeneering.ru/ckeditor_images/inzhenernye-kommunikacii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01325" y="3409662"/>
            <a:ext cx="1594923" cy="186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83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Результаты статистического опроса </a:t>
            </a:r>
            <a:r>
              <a:rPr lang="ru-RU" sz="2200" b="1" kern="1400" cap="all" dirty="0" err="1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ворди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34197" y="1447253"/>
          <a:ext cx="9314301" cy="5130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4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1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8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</a:p>
                    <a:p>
                      <a:pPr algn="ctr"/>
                      <a:r>
                        <a:rPr lang="ru-RU" b="1" dirty="0" err="1" smtClean="0"/>
                        <a:t>п</a:t>
                      </a:r>
                      <a:r>
                        <a:rPr lang="ru-RU" b="1" dirty="0" smtClean="0"/>
                        <a:t>/</a:t>
                      </a:r>
                      <a:r>
                        <a:rPr lang="ru-RU" b="1" dirty="0" err="1" smtClean="0"/>
                        <a:t>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Проблемное поле, обозначенное родителями </a:t>
                      </a:r>
                    </a:p>
                    <a:p>
                      <a:pPr algn="ctr"/>
                      <a:r>
                        <a:rPr lang="ru-RU" b="1" dirty="0" smtClean="0"/>
                        <a:t>детей-инвалидов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</a:t>
                      </a:r>
                      <a:r>
                        <a:rPr lang="ru-RU" b="1" baseline="0" dirty="0" smtClean="0"/>
                        <a:t> ответов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Потребность </a:t>
                      </a:r>
                      <a:r>
                        <a:rPr lang="ru-RU" b="1" baseline="0" dirty="0" smtClean="0"/>
                        <a:t> в  увеличении объема индивидуальной учебной нагрузки  для обучающихся на дому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43,5 %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Потребность в сопровождении  образовательного процесса</a:t>
                      </a:r>
                      <a:r>
                        <a:rPr lang="ru-RU" b="1" baseline="0" dirty="0" smtClean="0"/>
                        <a:t> в организациях </a:t>
                      </a:r>
                      <a:r>
                        <a:rPr lang="ru-RU" b="1" baseline="0" dirty="0" err="1" smtClean="0"/>
                        <a:t>тьюторами</a:t>
                      </a:r>
                      <a:r>
                        <a:rPr lang="ru-RU" b="1" baseline="0" dirty="0" smtClean="0"/>
                        <a:t> и ассистентами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37,4 %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Потребность в переходе с домашнего обучения на обучение в образовательной организации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34,8 %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Потребность в дополнительной психокоррекционной помощи   </a:t>
                      </a:r>
                      <a:r>
                        <a:rPr lang="ru-RU" b="1" dirty="0" err="1" smtClean="0"/>
                        <a:t>узкопрофильными</a:t>
                      </a:r>
                      <a:r>
                        <a:rPr lang="ru-RU" b="1" baseline="0" dirty="0" smtClean="0"/>
                        <a:t> специалистами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22,8 %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5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Потребность в повышении качества инклюзивного образования детей с ОВЗ  и инвалидностью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15,9 %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Потребность</a:t>
                      </a:r>
                      <a:r>
                        <a:rPr lang="ru-RU" b="1" baseline="0" dirty="0" smtClean="0"/>
                        <a:t> в  повышении качества </a:t>
                      </a:r>
                      <a:r>
                        <a:rPr lang="ru-RU" b="1" baseline="0" dirty="0" err="1" smtClean="0"/>
                        <a:t>профориентационной</a:t>
                      </a:r>
                      <a:r>
                        <a:rPr lang="ru-RU" b="1" baseline="0" dirty="0" smtClean="0"/>
                        <a:t> работы и помощи при трудоустройстве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12,4 %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Потребность в повышении эффективности</a:t>
                      </a:r>
                      <a:r>
                        <a:rPr lang="ru-RU" b="1" baseline="0" dirty="0" smtClean="0"/>
                        <a:t> образовательного процесса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10,2 %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Региональный портфель проектов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34197" y="1447256"/>
          <a:ext cx="9377361" cy="493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5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3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6763"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Система</a:t>
                      </a:r>
                      <a:r>
                        <a:rPr lang="ru-RU" sz="2200" b="1" baseline="0" dirty="0" smtClean="0"/>
                        <a:t> образования детей с ограниченными возможностями здоровья в Омской области</a:t>
                      </a:r>
                      <a:endParaRPr lang="ru-RU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Старт</a:t>
                      </a:r>
                      <a:r>
                        <a:rPr lang="ru-RU" sz="2200" b="1" baseline="0" dirty="0" smtClean="0"/>
                        <a:t> проекта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1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Ранняя помощь</a:t>
                      </a:r>
                      <a:r>
                        <a:rPr lang="ru-RU" b="1" baseline="0" dirty="0" smtClean="0"/>
                        <a:t> – первые шаги к успеху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2016 год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1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Дошкольное образование без ограничений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2016 год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1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 фокусе особого внимания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2017 год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81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Современная школа</a:t>
                      </a:r>
                      <a:r>
                        <a:rPr lang="ru-RU" b="1" baseline="0" dirty="0" smtClean="0"/>
                        <a:t> – территория успеха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2016 год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1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Моя образовательная траектория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2019 год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1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Профориентация в адаптивной школе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2017 год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21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Город юных мастеров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2017 год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21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Получение профессии и трудоустройство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2018 год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«Ранняя помощь – первые шаги к успеху»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1" y="1260285"/>
            <a:ext cx="33078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Целевые ориентиры проекта</a:t>
            </a: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076" y="1803536"/>
            <a:ext cx="93016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- обеспечение своевременной помощи детям с проблемами в развитии, когда начало коррекционной работы совпадает с моментом обнаружения проблемы;</a:t>
            </a:r>
          </a:p>
          <a:p>
            <a:pPr lvl="0" algn="just"/>
            <a:r>
              <a:rPr lang="ru-RU" sz="1600" dirty="0" smtClean="0"/>
              <a:t>- повышение родительской компетентности и ресурсных возможностей семьи ребенка с инвалидностью или группы риска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8372" y="3747302"/>
            <a:ext cx="925435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- доля организаций, от общего количества образовательных организаций, оказывающих услуги ранней помощи, составляет  59 %;</a:t>
            </a:r>
          </a:p>
          <a:p>
            <a:r>
              <a:rPr lang="ru-RU" sz="1600" dirty="0" smtClean="0"/>
              <a:t>-  доля организаций, в которых услуги ранней помощи оказывают специалисты с профильным образованием, составляет 65 %;</a:t>
            </a:r>
          </a:p>
          <a:p>
            <a:r>
              <a:rPr lang="ru-RU" sz="1600" dirty="0" smtClean="0"/>
              <a:t>-  доля педагогов, прошедших курсы повышения квалификации по вопросам оказания услуг ранней помощи, составляет 84 %;</a:t>
            </a:r>
          </a:p>
          <a:p>
            <a:r>
              <a:rPr lang="ru-RU" sz="1600" dirty="0" smtClean="0"/>
              <a:t>-  доля организаций, имеющих рецензированные программы ранней помощи семье и детям  с ОВЗ и группы риска, составляет 22 %;</a:t>
            </a:r>
          </a:p>
          <a:p>
            <a:r>
              <a:rPr lang="ru-RU" sz="1600" dirty="0" smtClean="0"/>
              <a:t>-  доля родителей, удовлетворенных качеством оказываемых услуг в системе ранней помощи составляет, 89 %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5208" y="3143307"/>
            <a:ext cx="6548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Индикаторы проекта и показатель их достижения на 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«Ранняя помощь – первые шаги к успеху»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0" y="1307583"/>
            <a:ext cx="349698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Численность детей в возрасте</a:t>
            </a:r>
          </a:p>
          <a:p>
            <a:pPr lvl="0" algn="ctr"/>
            <a:r>
              <a:rPr lang="ru-RU" sz="1600" b="1" dirty="0" smtClean="0"/>
              <a:t>от 0 до 3 лет</a:t>
            </a:r>
            <a:endParaRPr lang="ru-RU" sz="1600" b="1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ез имени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042" y="2222939"/>
            <a:ext cx="2752846" cy="401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058510" y="3614518"/>
            <a:ext cx="65111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Открыты 10 служб и 173 консультативно-диагностических пункта </a:t>
            </a:r>
          </a:p>
          <a:p>
            <a:pPr lvl="0" algn="ctr"/>
            <a:r>
              <a:rPr lang="ru-RU" sz="1600" b="1" dirty="0" smtClean="0"/>
              <a:t>ранней помощи</a:t>
            </a:r>
            <a:endParaRPr lang="ru-RU" sz="1600" b="1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83269" y="1211902"/>
          <a:ext cx="5454869" cy="233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520151" y="2822028"/>
            <a:ext cx="394138" cy="20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3053255" y="4280923"/>
          <a:ext cx="6500648" cy="233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 стрелкой 46"/>
          <p:cNvCxnSpPr/>
          <p:nvPr/>
        </p:nvCxnSpPr>
        <p:spPr>
          <a:xfrm flipH="1">
            <a:off x="8324603" y="2543375"/>
            <a:ext cx="10645" cy="145329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943888" y="2502495"/>
            <a:ext cx="8122" cy="149417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505915" y="2452468"/>
            <a:ext cx="2252" cy="153642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68423" y="867103"/>
            <a:ext cx="9569154" cy="236483"/>
          </a:xfrm>
          <a:prstGeom prst="rect">
            <a:avLst/>
          </a:prstGeom>
          <a:noFill/>
        </p:spPr>
      </p:pic>
      <p:pic>
        <p:nvPicPr>
          <p:cNvPr id="29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sp>
        <p:nvSpPr>
          <p:cNvPr id="69" name="Полилиния 68"/>
          <p:cNvSpPr/>
          <p:nvPr/>
        </p:nvSpPr>
        <p:spPr>
          <a:xfrm>
            <a:off x="219864" y="1718457"/>
            <a:ext cx="2507570" cy="930165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Министерство здравоохранения Омской области</a:t>
            </a:r>
            <a:endParaRPr lang="ru-RU" sz="1600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3594538" y="1728969"/>
            <a:ext cx="2469931" cy="930165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Министерство образования Омской области</a:t>
            </a:r>
            <a:endParaRPr lang="ru-RU" sz="16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6921064" y="1723702"/>
            <a:ext cx="2748455" cy="930165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Министерство труда и социального развития Омской области</a:t>
            </a:r>
            <a:endParaRPr lang="ru-RU" sz="1600" kern="1200" dirty="0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2758966" y="2049532"/>
            <a:ext cx="804041" cy="299545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6080235" y="2060042"/>
            <a:ext cx="804041" cy="299545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650685" y="2850969"/>
            <a:ext cx="1797270" cy="856594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Условия получения образования и результаты</a:t>
            </a:r>
            <a:endParaRPr lang="ru-RU" sz="1600" kern="1200" dirty="0"/>
          </a:p>
        </p:txBody>
      </p:sp>
      <p:sp>
        <p:nvSpPr>
          <p:cNvPr id="39" name="Полилиния 38"/>
          <p:cNvSpPr/>
          <p:nvPr/>
        </p:nvSpPr>
        <p:spPr>
          <a:xfrm>
            <a:off x="4062385" y="2853699"/>
            <a:ext cx="1765739" cy="856594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Индикаторы риска и степень их выраженности</a:t>
            </a:r>
            <a:endParaRPr lang="ru-RU" sz="1600" kern="1200" dirty="0"/>
          </a:p>
        </p:txBody>
      </p:sp>
      <p:sp>
        <p:nvSpPr>
          <p:cNvPr id="40" name="Полилиния 39"/>
          <p:cNvSpPr/>
          <p:nvPr/>
        </p:nvSpPr>
        <p:spPr>
          <a:xfrm>
            <a:off x="7432929" y="2838131"/>
            <a:ext cx="1760483" cy="856594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Уровень семейного благополучия</a:t>
            </a:r>
            <a:endParaRPr lang="ru-RU" sz="1600" kern="1200" dirty="0"/>
          </a:p>
        </p:txBody>
      </p:sp>
      <p:sp>
        <p:nvSpPr>
          <p:cNvPr id="41" name="Полилиния 40"/>
          <p:cNvSpPr/>
          <p:nvPr/>
        </p:nvSpPr>
        <p:spPr>
          <a:xfrm>
            <a:off x="167962" y="4007521"/>
            <a:ext cx="9448800" cy="444506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b="1" dirty="0" smtClean="0"/>
              <a:t>Выявление детей группы риска – потенциальных потребителей услуг</a:t>
            </a:r>
            <a:endParaRPr lang="ru-RU" b="1" kern="1200" dirty="0"/>
          </a:p>
        </p:txBody>
      </p:sp>
      <p:sp>
        <p:nvSpPr>
          <p:cNvPr id="53" name="Полилиния 52"/>
          <p:cNvSpPr/>
          <p:nvPr/>
        </p:nvSpPr>
        <p:spPr>
          <a:xfrm>
            <a:off x="142504" y="4615752"/>
            <a:ext cx="1714279" cy="856594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Включение в систему ранней помощи</a:t>
            </a:r>
            <a:endParaRPr lang="ru-RU" sz="1600" kern="1200" dirty="0"/>
          </a:p>
        </p:txBody>
      </p:sp>
      <p:sp>
        <p:nvSpPr>
          <p:cNvPr id="54" name="Полилиния 53"/>
          <p:cNvSpPr/>
          <p:nvPr/>
        </p:nvSpPr>
        <p:spPr>
          <a:xfrm>
            <a:off x="2095721" y="4613773"/>
            <a:ext cx="1714279" cy="856594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Определение образовательных  потребностей</a:t>
            </a:r>
            <a:endParaRPr lang="ru-RU" sz="1600" kern="1200" dirty="0"/>
          </a:p>
        </p:txBody>
      </p:sp>
      <p:sp>
        <p:nvSpPr>
          <p:cNvPr id="55" name="Полилиния 54"/>
          <p:cNvSpPr/>
          <p:nvPr/>
        </p:nvSpPr>
        <p:spPr>
          <a:xfrm>
            <a:off x="4019525" y="4625647"/>
            <a:ext cx="1714279" cy="856594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Прогнозирование динамики развития</a:t>
            </a:r>
            <a:endParaRPr lang="ru-RU" sz="1600" kern="1200" dirty="0"/>
          </a:p>
        </p:txBody>
      </p:sp>
      <p:sp>
        <p:nvSpPr>
          <p:cNvPr id="56" name="Полилиния 55"/>
          <p:cNvSpPr/>
          <p:nvPr/>
        </p:nvSpPr>
        <p:spPr>
          <a:xfrm>
            <a:off x="5931451" y="4637524"/>
            <a:ext cx="1714279" cy="856594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Создание индивидуальной карты РП</a:t>
            </a:r>
            <a:endParaRPr lang="ru-RU" sz="1600" kern="1200" dirty="0"/>
          </a:p>
        </p:txBody>
      </p:sp>
      <p:sp>
        <p:nvSpPr>
          <p:cNvPr id="57" name="Полилиния 56"/>
          <p:cNvSpPr/>
          <p:nvPr/>
        </p:nvSpPr>
        <p:spPr>
          <a:xfrm>
            <a:off x="7843379" y="4633632"/>
            <a:ext cx="1714279" cy="856594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1600" dirty="0" smtClean="0"/>
              <a:t>Прохождение индивидуальной карты РП</a:t>
            </a:r>
            <a:endParaRPr lang="ru-RU" sz="1600" kern="1200" dirty="0"/>
          </a:p>
        </p:txBody>
      </p:sp>
      <p:sp>
        <p:nvSpPr>
          <p:cNvPr id="58" name="Полилиния 57"/>
          <p:cNvSpPr/>
          <p:nvPr/>
        </p:nvSpPr>
        <p:spPr>
          <a:xfrm>
            <a:off x="177859" y="6052801"/>
            <a:ext cx="9448800" cy="444506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b="1" dirty="0" smtClean="0"/>
              <a:t>Выход из системы ранней помощи</a:t>
            </a:r>
            <a:endParaRPr lang="ru-RU" b="1" kern="1200" dirty="0"/>
          </a:p>
        </p:txBody>
      </p:sp>
      <p:sp>
        <p:nvSpPr>
          <p:cNvPr id="59" name="Выгнутая вниз стрелка 58"/>
          <p:cNvSpPr/>
          <p:nvPr/>
        </p:nvSpPr>
        <p:spPr>
          <a:xfrm>
            <a:off x="7374577" y="5565027"/>
            <a:ext cx="1175657" cy="3087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82489" y="5543188"/>
            <a:ext cx="1175657" cy="3087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Выгнутая вниз стрелка 60"/>
          <p:cNvSpPr/>
          <p:nvPr/>
        </p:nvSpPr>
        <p:spPr>
          <a:xfrm>
            <a:off x="5377543" y="5551173"/>
            <a:ext cx="1175657" cy="3087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Выгнутая вниз стрелка 61"/>
          <p:cNvSpPr/>
          <p:nvPr/>
        </p:nvSpPr>
        <p:spPr>
          <a:xfrm>
            <a:off x="1328058" y="5531313"/>
            <a:ext cx="1175657" cy="3087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Штриховая стрелка вправо 62"/>
          <p:cNvSpPr/>
          <p:nvPr/>
        </p:nvSpPr>
        <p:spPr>
          <a:xfrm rot="5400000">
            <a:off x="8745186" y="5620309"/>
            <a:ext cx="612569" cy="44631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«Ранняя помощь – первые шаги к успеху»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191301" y="1209031"/>
            <a:ext cx="4617182" cy="367524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8746" tIns="48586" rIns="58746" bIns="48586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sz="2000" b="1" dirty="0" smtClean="0"/>
              <a:t>СЛУЖБА   ОДНОГО   ОКНА</a:t>
            </a:r>
            <a:endParaRPr lang="ru-RU" sz="2000" b="1" kern="1200" dirty="0"/>
          </a:p>
        </p:txBody>
      </p:sp>
    </p:spTree>
    <p:extLst>
      <p:ext uri="{BB962C8B-B14F-4D97-AF65-F5344CB8AC3E}">
        <p14:creationId xmlns:p14="http://schemas.microsoft.com/office/powerpoint/2010/main" xmlns="" val="10375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9"/>
          <p:cNvGrpSpPr/>
          <p:nvPr/>
        </p:nvGrpSpPr>
        <p:grpSpPr>
          <a:xfrm>
            <a:off x="5787492" y="5039711"/>
            <a:ext cx="813004" cy="482442"/>
            <a:chOff x="6578851" y="1149235"/>
            <a:chExt cx="658923" cy="279400"/>
          </a:xfrm>
        </p:grpSpPr>
        <p:sp>
          <p:nvSpPr>
            <p:cNvPr id="45" name="Выноска 1 44"/>
            <p:cNvSpPr/>
            <p:nvPr/>
          </p:nvSpPr>
          <p:spPr>
            <a:xfrm>
              <a:off x="6619068" y="1149235"/>
              <a:ext cx="561556" cy="279400"/>
            </a:xfrm>
            <a:prstGeom prst="borderCallout1">
              <a:avLst>
                <a:gd name="adj1" fmla="val 52697"/>
                <a:gd name="adj2" fmla="val -520"/>
                <a:gd name="adj3" fmla="val 90758"/>
                <a:gd name="adj4" fmla="val -3153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78851" y="1190761"/>
              <a:ext cx="658923" cy="178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39%</a:t>
              </a:r>
              <a:endParaRPr lang="ru-RU" sz="1400" b="1" dirty="0"/>
            </a:p>
          </p:txBody>
        </p:sp>
      </p:grpSp>
      <p:grpSp>
        <p:nvGrpSpPr>
          <p:cNvPr id="5" name="Группа 109"/>
          <p:cNvGrpSpPr/>
          <p:nvPr/>
        </p:nvGrpSpPr>
        <p:grpSpPr>
          <a:xfrm>
            <a:off x="5819024" y="3478924"/>
            <a:ext cx="813004" cy="482442"/>
            <a:chOff x="6578851" y="1149235"/>
            <a:chExt cx="658923" cy="279400"/>
          </a:xfrm>
        </p:grpSpPr>
        <p:sp>
          <p:nvSpPr>
            <p:cNvPr id="42" name="Выноска 1 41"/>
            <p:cNvSpPr/>
            <p:nvPr/>
          </p:nvSpPr>
          <p:spPr>
            <a:xfrm>
              <a:off x="6619068" y="1149235"/>
              <a:ext cx="561556" cy="279400"/>
            </a:xfrm>
            <a:prstGeom prst="borderCallout1">
              <a:avLst>
                <a:gd name="adj1" fmla="val 52697"/>
                <a:gd name="adj2" fmla="val -520"/>
                <a:gd name="adj3" fmla="val 90758"/>
                <a:gd name="adj4" fmla="val -3153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78851" y="1190761"/>
              <a:ext cx="658923" cy="178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24 %</a:t>
              </a:r>
              <a:endParaRPr lang="ru-RU" sz="1400" b="1" dirty="0"/>
            </a:p>
          </p:txBody>
        </p:sp>
      </p:grpSp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17076" y="2523527"/>
            <a:ext cx="305851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Общие рекомендации семье по обучению, воспитанию и профилактике нарушений в психическом развитии ребенка</a:t>
            </a:r>
            <a:endParaRPr lang="ru-RU" sz="1600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347586" y="2853296"/>
            <a:ext cx="1228968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Вариант 1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861" y="4377285"/>
            <a:ext cx="1228968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Вариант 2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68814" y="2486738"/>
            <a:ext cx="300595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Дошкольные образовательные организации, реализующие общеобразовательные  программы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8605" y="3874098"/>
            <a:ext cx="300595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Специальные  рекомендации по обучению, воспитанию и коррекции недостатков психического развития и динамическое наблюдение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5901" y="5853985"/>
            <a:ext cx="1228968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Вариант 3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47951" y="5461153"/>
            <a:ext cx="301712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Рекомендации психолого-медико-педагогической комиссии по выбору образовательного маршрута</a:t>
            </a:r>
            <a:endParaRPr lang="ru-RU" sz="16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702676" y="2916619"/>
            <a:ext cx="867103" cy="29954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707119" y="2864069"/>
            <a:ext cx="940674" cy="28903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697420" y="4409092"/>
            <a:ext cx="867103" cy="29954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66843" y="3853076"/>
            <a:ext cx="3005957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Дошкольные образовательные организации, реализующие общеобразовательные  программы, с индивидуальным сопровождением</a:t>
            </a:r>
            <a:endParaRPr lang="ru-RU" sz="16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5686098" y="4403834"/>
            <a:ext cx="940674" cy="28903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723696" y="5885793"/>
            <a:ext cx="867103" cy="29954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712374" y="5896303"/>
            <a:ext cx="940674" cy="28903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02644" y="5433550"/>
            <a:ext cx="300595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Дошкольные образовательные организации, реализующие адаптированные программы с коррекционным блоком</a:t>
            </a:r>
            <a:endParaRPr lang="ru-RU" sz="1600" dirty="0"/>
          </a:p>
        </p:txBody>
      </p:sp>
      <p:grpSp>
        <p:nvGrpSpPr>
          <p:cNvPr id="6" name="Группа 109"/>
          <p:cNvGrpSpPr/>
          <p:nvPr/>
        </p:nvGrpSpPr>
        <p:grpSpPr>
          <a:xfrm>
            <a:off x="5824279" y="2081049"/>
            <a:ext cx="813004" cy="482442"/>
            <a:chOff x="6578851" y="1149235"/>
            <a:chExt cx="658923" cy="279400"/>
          </a:xfrm>
        </p:grpSpPr>
        <p:sp>
          <p:nvSpPr>
            <p:cNvPr id="37" name="Выноска 1 36"/>
            <p:cNvSpPr/>
            <p:nvPr/>
          </p:nvSpPr>
          <p:spPr>
            <a:xfrm>
              <a:off x="6619068" y="1149235"/>
              <a:ext cx="561556" cy="279400"/>
            </a:xfrm>
            <a:prstGeom prst="borderCallout1">
              <a:avLst>
                <a:gd name="adj1" fmla="val 52697"/>
                <a:gd name="adj2" fmla="val -520"/>
                <a:gd name="adj3" fmla="val 90758"/>
                <a:gd name="adj4" fmla="val -3153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78851" y="1190761"/>
              <a:ext cx="658923" cy="178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37 %</a:t>
              </a:r>
              <a:endParaRPr lang="ru-RU" sz="1400" b="1" dirty="0"/>
            </a:p>
          </p:txBody>
        </p:sp>
      </p:grpSp>
      <p:pic>
        <p:nvPicPr>
          <p:cNvPr id="31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«Ранняя помощь – первые шаги к успеху»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2500" y="1528300"/>
            <a:ext cx="337086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Варианты выхода из системы ранней помощи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13piastra.ru/photos/master-klassy-dlya-roditeley-i-detey-3543-large.jpg"/>
          <p:cNvSpPr>
            <a:spLocks noChangeAspect="1" noChangeArrowheads="1"/>
          </p:cNvSpPr>
          <p:nvPr/>
        </p:nvSpPr>
        <p:spPr bwMode="auto">
          <a:xfrm>
            <a:off x="126404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3777" y="867104"/>
            <a:ext cx="9412015" cy="2326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13945" y="280112"/>
            <a:ext cx="8481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1400" cap="all" dirty="0" smtClean="0">
                <a:ln w="0"/>
                <a:solidFill>
                  <a:srgbClr val="5077A6"/>
                </a:solidFill>
                <a:latin typeface="Arial" pitchFamily="34" charset="0"/>
                <a:cs typeface="Arial" pitchFamily="34" charset="0"/>
              </a:rPr>
              <a:t>«Дошкольное образование без ограничений»</a:t>
            </a:r>
            <a:endParaRPr lang="ru-RU" sz="2200" b="1" kern="1400" cap="all" dirty="0">
              <a:ln w="0"/>
              <a:solidFill>
                <a:srgbClr val="5077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501" y="1260285"/>
            <a:ext cx="33078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Целевые ориентиры проекта</a:t>
            </a: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-773" y="6666116"/>
            <a:ext cx="9906771" cy="188675"/>
          </a:xfrm>
          <a:prstGeom prst="rect">
            <a:avLst/>
          </a:prstGeom>
          <a:noFill/>
        </p:spPr>
      </p:pic>
      <p:pic>
        <p:nvPicPr>
          <p:cNvPr id="2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1687"/>
            <a:ext cx="747722" cy="6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076" y="1803536"/>
            <a:ext cx="93016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- создание условий для  качественного инклюзивного образования детей с ОВЗ и инвалидностью в дошкольных образовательных организациях;</a:t>
            </a:r>
          </a:p>
          <a:p>
            <a:pPr lvl="0" algn="just"/>
            <a:r>
              <a:rPr lang="ru-RU" sz="1600" dirty="0" smtClean="0"/>
              <a:t>- повышение доступности дошкольных образовательных организаций для детей с ОВЗ и инвалидностью, расширение форм дошкольного образования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8372" y="3747302"/>
            <a:ext cx="925435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-  доля альтернативных форм получения дошкольного образования  детьми с инвалидностью, включая детей с тяжелыми и множественными нарушениями развития, составляет 35 %;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дошкольников с ОВЗ и инвалидностью, охваченных  различными формами дошкольного образования, составляет 82 %;</a:t>
            </a:r>
          </a:p>
          <a:p>
            <a:pPr>
              <a:buFontTx/>
              <a:buChar char="-"/>
            </a:pPr>
            <a:r>
              <a:rPr lang="ru-RU" sz="1600" dirty="0" smtClean="0"/>
              <a:t> доля дошкольников с ОВЗ и инвалидностью, охваченных инклюзивными формами образования, составляет 21 %;</a:t>
            </a:r>
          </a:p>
          <a:p>
            <a:r>
              <a:rPr lang="ru-RU" sz="1600" dirty="0" smtClean="0"/>
              <a:t>-  доля общеобразовательных организаций, имеющих дошкольные группы по профилю реализуемой адаптированной образовательной программы, составляет 86 %;</a:t>
            </a:r>
          </a:p>
          <a:p>
            <a:r>
              <a:rPr lang="ru-RU" sz="1600" dirty="0" smtClean="0"/>
              <a:t>-  доля родителей, удовлетворенных уровнем доступности и качества дошкольного образования, составляет 89 %.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208" y="3143307"/>
            <a:ext cx="6548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Индикаторы проекта и показатель их достижения на 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9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18383</TotalTime>
  <Words>2201</Words>
  <Application>Microsoft Office PowerPoint</Application>
  <PresentationFormat>Лист A4 (210x297 мм)</PresentationFormat>
  <Paragraphs>351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ДОСТУПНОСТИ И КАЧЕСТВА ДОШКОЛЬНОГО ОБРАЗОВАНИЯ</dc:title>
  <dc:creator>Елена Л. Кутлунина</dc:creator>
  <cp:lastModifiedBy>Екатерина Орлова</cp:lastModifiedBy>
  <cp:revision>826</cp:revision>
  <cp:lastPrinted>2018-03-21T06:28:26Z</cp:lastPrinted>
  <dcterms:created xsi:type="dcterms:W3CDTF">2017-05-19T07:12:15Z</dcterms:created>
  <dcterms:modified xsi:type="dcterms:W3CDTF">2020-07-27T09:32:54Z</dcterms:modified>
</cp:coreProperties>
</file>